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jpg"/>
  <Override PartName="/ppt/media/image3.jpg" ContentType="image/jpg"/>
  <Override PartName="/ppt/notesSlides/notesSlide3.xml" ContentType="application/vnd.openxmlformats-officedocument.presentationml.notesSlide+xml"/>
  <Override PartName="/ppt/media/image4.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47" autoAdjust="0"/>
  </p:normalViewPr>
  <p:slideViewPr>
    <p:cSldViewPr snapToGrid="0">
      <p:cViewPr varScale="1">
        <p:scale>
          <a:sx n="96" d="100"/>
          <a:sy n="96" d="100"/>
        </p:scale>
        <p:origin x="5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269302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1850409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639315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首先我们求出</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的最长公共子串</a:t>
            </a:r>
            <a:r>
              <a:rPr lang="en-US" altLang="zh-CN" sz="1200" b="0" i="1" u="none" strike="noStrike" kern="1200" baseline="0" dirty="0" smtClean="0">
                <a:solidFill>
                  <a:schemeClr val="tx1"/>
                </a:solidFill>
                <a:latin typeface="+mn-lt"/>
                <a:ea typeface="+mn-ea"/>
                <a:cs typeface="+mn-cs"/>
              </a:rPr>
              <a:t>LCS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rsqt</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rsqm</a:t>
            </a:r>
            <a:r>
              <a:rPr lang="en-US" altLang="zh-CN" sz="1200" b="0" i="0" u="none" strike="noStrike" kern="1200" baseline="0" dirty="0" smtClean="0">
                <a:solidFill>
                  <a:schemeClr val="tx1"/>
                </a:solidFill>
                <a:latin typeface="+mn-lt"/>
                <a:ea typeface="+mn-ea"/>
                <a:cs typeface="+mn-cs"/>
              </a:rPr>
              <a:t>) = </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2 · · · </a:t>
            </a:r>
            <a:r>
              <a:rPr lang="en-US" altLang="zh-CN" sz="1200" b="0" i="1" u="none" strike="noStrike" kern="1200" baseline="0" dirty="0" err="1" smtClean="0">
                <a:solidFill>
                  <a:schemeClr val="tx1"/>
                </a:solidFill>
                <a:latin typeface="+mn-lt"/>
                <a:ea typeface="+mn-ea"/>
                <a:cs typeface="+mn-cs"/>
              </a:rPr>
              <a:t>sn</a:t>
            </a:r>
            <a:r>
              <a:rPr lang="zh-CN" altLang="en-US" sz="1200" b="0" i="0" u="none" strike="noStrike" kern="1200" baseline="0" dirty="0" smtClean="0">
                <a:solidFill>
                  <a:schemeClr val="tx1"/>
                </a:solidFill>
                <a:latin typeface="+mn-lt"/>
                <a:ea typeface="+mn-ea"/>
                <a:cs typeface="+mn-cs"/>
              </a:rPr>
              <a:t>，假设</a:t>
            </a:r>
            <a:r>
              <a:rPr lang="en-US" altLang="zh-CN" sz="1200" b="0" i="1" u="none" strike="noStrike" kern="1200" baseline="0" dirty="0" err="1" smtClean="0">
                <a:solidFill>
                  <a:schemeClr val="tx1"/>
                </a:solidFill>
                <a:latin typeface="+mn-lt"/>
                <a:ea typeface="+mn-ea"/>
                <a:cs typeface="+mn-cs"/>
              </a:rPr>
              <a:t>sr</a:t>
            </a:r>
            <a:r>
              <a:rPr lang="en-US" altLang="zh-CN" sz="1200" b="0" i="0" u="none" strike="noStrike" kern="1200" baseline="0" dirty="0" smtClean="0">
                <a:solidFill>
                  <a:schemeClr val="tx1"/>
                </a:solidFill>
                <a:latin typeface="+mn-lt"/>
                <a:ea typeface="+mn-ea"/>
                <a:cs typeface="+mn-cs"/>
              </a:rPr>
              <a:t>(1 6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6 </a:t>
            </a:r>
            <a:r>
              <a:rPr lang="en-US" altLang="zh-CN" sz="1200" b="0" i="1" u="none" strike="noStrike" kern="1200" baseline="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与</a:t>
            </a:r>
            <a:r>
              <a:rPr lang="en-US" altLang="zh-CN" sz="1200" b="0" i="1" u="none" strike="noStrike" kern="1200" baseline="0" dirty="0" err="1" smtClean="0">
                <a:solidFill>
                  <a:schemeClr val="tx1"/>
                </a:solidFill>
                <a:latin typeface="+mn-lt"/>
                <a:ea typeface="+mn-ea"/>
                <a:cs typeface="+mn-cs"/>
              </a:rPr>
              <a:t>rsqt</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中对应的用户标识是</a:t>
            </a:r>
            <a:r>
              <a:rPr lang="en-US" altLang="zh-CN" sz="1200" b="0" i="1" u="none" strike="noStrike" kern="1200" baseline="0" dirty="0" err="1" smtClean="0">
                <a:solidFill>
                  <a:schemeClr val="tx1"/>
                </a:solidFill>
                <a:latin typeface="+mn-lt"/>
                <a:ea typeface="+mn-ea"/>
                <a:cs typeface="+mn-cs"/>
              </a:rPr>
              <a:t>rsqtr</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err="1" smtClean="0">
                <a:solidFill>
                  <a:schemeClr val="tx1"/>
                </a:solidFill>
                <a:latin typeface="+mn-lt"/>
                <a:ea typeface="+mn-ea"/>
                <a:cs typeface="+mn-cs"/>
              </a:rPr>
              <a:t>rsqmr</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26</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30</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航、旨纹识别等。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110719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257293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4.emf"/><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1.jpg"/></Relationships>
</file>

<file path=ppt/slides/_rels/slide17.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基于智能手机非社交感知数据的用户关系计算研究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6796454" y="4498854"/>
            <a:ext cx="3458308" cy="961170"/>
          </a:xfrm>
        </p:spPr>
        <p:txBody>
          <a:bodyPr/>
          <a:lstStyle/>
          <a:p>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725" y="1354016"/>
            <a:ext cx="7310661" cy="443502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23754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474" y="1076325"/>
            <a:ext cx="5948873" cy="509792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748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4737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异常点剔除</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83848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pic>
        <p:nvPicPr>
          <p:cNvPr id="7" name="图片 6"/>
          <p:cNvPicPr>
            <a:picLocks noChangeAspect="1"/>
          </p:cNvPicPr>
          <p:nvPr/>
        </p:nvPicPr>
        <p:blipFill>
          <a:blip r:embed="rId7"/>
          <a:stretch>
            <a:fillRect/>
          </a:stretch>
        </p:blipFill>
        <p:spPr>
          <a:xfrm>
            <a:off x="1656672" y="7086599"/>
            <a:ext cx="2878583" cy="2160000"/>
          </a:xfrm>
          <a:prstGeom prst="rect">
            <a:avLst/>
          </a:prstGeom>
        </p:spPr>
      </p:pic>
      <p:pic>
        <p:nvPicPr>
          <p:cNvPr id="8" name="图片 7"/>
          <p:cNvPicPr>
            <a:picLocks noChangeAspect="1"/>
          </p:cNvPicPr>
          <p:nvPr/>
        </p:nvPicPr>
        <p:blipFill>
          <a:blip r:embed="rId8"/>
          <a:stretch>
            <a:fillRect/>
          </a:stretch>
        </p:blipFill>
        <p:spPr>
          <a:xfrm>
            <a:off x="6562050" y="708659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2229189" y="936744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sp>
        <p:nvSpPr>
          <p:cNvPr id="14" name="文本框 13"/>
          <p:cNvSpPr txBox="1"/>
          <p:nvPr/>
        </p:nvSpPr>
        <p:spPr>
          <a:xfrm>
            <a:off x="7134566" y="9453174"/>
            <a:ext cx="1733550" cy="276999"/>
          </a:xfrm>
          <a:prstGeom prst="rect">
            <a:avLst/>
          </a:prstGeom>
          <a:noFill/>
        </p:spPr>
        <p:txBody>
          <a:bodyPr wrap="square" rtlCol="0">
            <a:spAutoFit/>
          </a:bodyPr>
          <a:lstStyle/>
          <a:p>
            <a:pPr algn="ctr"/>
            <a:r>
              <a:rPr lang="zh-CN" altLang="en-US" sz="1200" dirty="0" smtClean="0"/>
              <a:t>改进的</a:t>
            </a:r>
            <a:r>
              <a:rPr lang="en-US" altLang="zh-CN" sz="1200" dirty="0" smtClean="0"/>
              <a:t>science</a:t>
            </a:r>
            <a:r>
              <a:rPr lang="zh-CN" altLang="en-US" sz="1200" dirty="0" smtClean="0"/>
              <a:t>密度聚类</a:t>
            </a:r>
            <a:endParaRPr lang="zh-CN" altLang="en-US" sz="1200" dirty="0"/>
          </a:p>
        </p:txBody>
      </p:sp>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567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语义化</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2701655" y="1762341"/>
            <a:ext cx="6561614" cy="3327759"/>
          </a:xfrm>
          <a:prstGeom prst="rect">
            <a:avLst/>
          </a:prstGeom>
        </p:spPr>
      </p:pic>
      <p:pic>
        <p:nvPicPr>
          <p:cNvPr id="6" name="图片 5"/>
          <p:cNvPicPr>
            <a:picLocks noChangeAspect="1"/>
          </p:cNvPicPr>
          <p:nvPr/>
        </p:nvPicPr>
        <p:blipFill>
          <a:blip r:embed="rId4"/>
          <a:stretch>
            <a:fillRect/>
          </a:stretch>
        </p:blipFill>
        <p:spPr>
          <a:xfrm>
            <a:off x="1926251" y="1321904"/>
            <a:ext cx="8339498" cy="3228582"/>
          </a:xfrm>
          <a:prstGeom prst="rect">
            <a:avLst/>
          </a:prstGeom>
        </p:spPr>
      </p:pic>
      <p:sp>
        <p:nvSpPr>
          <p:cNvPr id="14" name="文本框 13"/>
          <p:cNvSpPr txBox="1"/>
          <p:nvPr/>
        </p:nvSpPr>
        <p:spPr>
          <a:xfrm>
            <a:off x="3955774" y="5090100"/>
            <a:ext cx="4492487" cy="307777"/>
          </a:xfrm>
          <a:prstGeom prst="rect">
            <a:avLst/>
          </a:prstGeom>
          <a:noFill/>
        </p:spPr>
        <p:txBody>
          <a:bodyPr wrap="square" rtlCol="0">
            <a:spAutoFit/>
          </a:bodyPr>
          <a:lstStyle/>
          <a:p>
            <a:pPr algn="ctr"/>
            <a:r>
              <a:rPr lang="zh-CN" altLang="en-US" sz="1400" dirty="0"/>
              <a:t>语义标签识别示意图</a:t>
            </a:r>
          </a:p>
        </p:txBody>
      </p:sp>
      <p:pic>
        <p:nvPicPr>
          <p:cNvPr id="15" name="图片 14"/>
          <p:cNvPicPr>
            <a:picLocks noChangeAspect="1"/>
          </p:cNvPicPr>
          <p:nvPr/>
        </p:nvPicPr>
        <p:blipFill>
          <a:blip r:embed="rId5"/>
          <a:stretch>
            <a:fillRect/>
          </a:stretch>
        </p:blipFill>
        <p:spPr>
          <a:xfrm>
            <a:off x="1527703" y="1240122"/>
            <a:ext cx="2428804" cy="4320000"/>
          </a:xfrm>
          <a:prstGeom prst="rect">
            <a:avLst/>
          </a:prstGeom>
        </p:spPr>
      </p:pic>
      <p:pic>
        <p:nvPicPr>
          <p:cNvPr id="16" name="图片 15"/>
          <p:cNvPicPr>
            <a:picLocks noChangeAspect="1"/>
          </p:cNvPicPr>
          <p:nvPr/>
        </p:nvPicPr>
        <p:blipFill>
          <a:blip r:embed="rId6"/>
          <a:stretch>
            <a:fillRect/>
          </a:stretch>
        </p:blipFill>
        <p:spPr>
          <a:xfrm>
            <a:off x="4934810" y="1240122"/>
            <a:ext cx="2428804" cy="4320000"/>
          </a:xfrm>
          <a:prstGeom prst="rect">
            <a:avLst/>
          </a:prstGeom>
        </p:spPr>
      </p:pic>
      <p:pic>
        <p:nvPicPr>
          <p:cNvPr id="17" name="图片 16"/>
          <p:cNvPicPr>
            <a:picLocks noChangeAspect="1"/>
          </p:cNvPicPr>
          <p:nvPr/>
        </p:nvPicPr>
        <p:blipFill>
          <a:blip r:embed="rId7"/>
          <a:stretch>
            <a:fillRect/>
          </a:stretch>
        </p:blipFill>
        <p:spPr>
          <a:xfrm>
            <a:off x="8257046" y="1240122"/>
            <a:ext cx="2428804" cy="4320000"/>
          </a:xfrm>
          <a:prstGeom prst="rect">
            <a:avLst/>
          </a:prstGeom>
        </p:spPr>
      </p:pic>
      <p:sp>
        <p:nvSpPr>
          <p:cNvPr id="18" name="文本框 17"/>
          <p:cNvSpPr txBox="1"/>
          <p:nvPr/>
        </p:nvSpPr>
        <p:spPr>
          <a:xfrm>
            <a:off x="1808921" y="5782306"/>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9" name="文本框 18"/>
          <p:cNvSpPr txBox="1"/>
          <p:nvPr/>
        </p:nvSpPr>
        <p:spPr>
          <a:xfrm>
            <a:off x="5251174" y="582679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20" name="文本框 19"/>
          <p:cNvSpPr txBox="1"/>
          <p:nvPr/>
        </p:nvSpPr>
        <p:spPr>
          <a:xfrm>
            <a:off x="8646500" y="5826792"/>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664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10854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639417" y="3093879"/>
            <a:ext cx="4522977" cy="2178000"/>
          </a:xfrm>
          <a:prstGeom prst="rect">
            <a:avLst/>
          </a:prstGeom>
        </p:spPr>
      </p:pic>
      <p:pic>
        <p:nvPicPr>
          <p:cNvPr id="5" name="图片 4"/>
          <p:cNvPicPr>
            <a:picLocks noChangeAspect="1"/>
          </p:cNvPicPr>
          <p:nvPr/>
        </p:nvPicPr>
        <p:blipFill>
          <a:blip r:embed="rId4"/>
          <a:stretch>
            <a:fillRect/>
          </a:stretch>
        </p:blipFill>
        <p:spPr>
          <a:xfrm>
            <a:off x="6866175" y="3093879"/>
            <a:ext cx="4686408" cy="2228400"/>
          </a:xfrm>
          <a:prstGeom prst="rect">
            <a:avLst/>
          </a:prstGeom>
        </p:spPr>
      </p:pic>
      <p:sp>
        <p:nvSpPr>
          <p:cNvPr id="6" name="右箭头 5"/>
          <p:cNvSpPr/>
          <p:nvPr/>
        </p:nvSpPr>
        <p:spPr>
          <a:xfrm>
            <a:off x="5496339" y="3765489"/>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199810" y="2813350"/>
            <a:ext cx="4967070" cy="2361600"/>
          </a:xfrm>
          <a:prstGeom prst="rect">
            <a:avLst/>
          </a:prstGeom>
        </p:spPr>
      </p:pic>
      <p:pic>
        <p:nvPicPr>
          <p:cNvPr id="10" name="图片 9"/>
          <p:cNvPicPr>
            <a:picLocks noChangeAspect="1"/>
          </p:cNvPicPr>
          <p:nvPr/>
        </p:nvPicPr>
        <p:blipFill>
          <a:blip r:embed="rId6"/>
          <a:stretch>
            <a:fillRect/>
          </a:stretch>
        </p:blipFill>
        <p:spPr>
          <a:xfrm>
            <a:off x="6488568" y="2701218"/>
            <a:ext cx="5302475" cy="2224800"/>
          </a:xfrm>
          <a:prstGeom prst="rect">
            <a:avLst/>
          </a:prstGeom>
        </p:spPr>
      </p:pic>
      <p:sp>
        <p:nvSpPr>
          <p:cNvPr id="11" name="右箭头 10"/>
          <p:cNvSpPr/>
          <p:nvPr/>
        </p:nvSpPr>
        <p:spPr>
          <a:xfrm>
            <a:off x="5534411" y="3772855"/>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数据收集量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374553" y="1727680"/>
            <a:ext cx="6906179" cy="459776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91470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257562236"/>
              </p:ext>
            </p:extLst>
          </p:nvPr>
        </p:nvGraphicFramePr>
        <p:xfrm>
          <a:off x="2547731"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上下文感知数据、蓝牙上下文感知数据）度量用户之间的关系强度问题展开了深入研究，提出了一个分层次的多维度的用户关系强度计算模型</a:t>
            </a:r>
            <a:r>
              <a:rPr lang="en-US" altLang="zh-CN" sz="2000" dirty="0" smtClean="0">
                <a:latin typeface="Adobe 楷体 Std R" panose="02020400000000000000" pitchFamily="18" charset="-122"/>
                <a:ea typeface="Adobe 楷体 Std R" panose="02020400000000000000" pitchFamily="18" charset="-122"/>
              </a:rPr>
              <a:t>RSMHD</a:t>
            </a:r>
          </a:p>
          <a:p>
            <a:pPr>
              <a:buFont typeface="Wingdings" panose="05000000000000000000" pitchFamily="2" charset="2"/>
              <a:buChar char="l"/>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lstStyle/>
          <a:p>
            <a:r>
              <a:rPr lang="zh-CN" altLang="en-US" dirty="0" smtClean="0">
                <a:latin typeface="Adobe 楷体 Std R" panose="02020400000000000000" pitchFamily="18" charset="-122"/>
                <a:ea typeface="Adobe 楷体 Std R" panose="02020400000000000000" pitchFamily="18" charset="-122"/>
              </a:rPr>
              <a:t>研究背景</a:t>
            </a:r>
            <a:endParaRPr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国内智能手机的普及率已超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已取得学术成果</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000" dirty="0" smtClean="0">
                <a:latin typeface="Adobe 楷体 Std R" panose="02020400000000000000" pitchFamily="18" charset="-122"/>
                <a:ea typeface="Adobe 楷体 Std R" panose="02020400000000000000" pitchFamily="18" charset="-122"/>
              </a:rPr>
              <a:t>Feng </a:t>
            </a:r>
            <a:r>
              <a:rPr lang="en-US" altLang="zh-CN" sz="2000" dirty="0" err="1" smtClean="0">
                <a:latin typeface="Adobe 楷体 Std R" panose="02020400000000000000" pitchFamily="18" charset="-122"/>
                <a:ea typeface="Adobe 楷体 Std R" panose="02020400000000000000" pitchFamily="18" charset="-122"/>
              </a:rPr>
              <a:t>Wang,Dianxi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Shi,Xiaoyun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Mo,Banghui</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Zhao,Ruosong</a:t>
            </a:r>
            <a:r>
              <a:rPr lang="en-US" altLang="zh-CN" sz="2000" dirty="0" smtClean="0">
                <a:latin typeface="Adobe 楷体 Std R" panose="02020400000000000000" pitchFamily="18" charset="-122"/>
                <a:ea typeface="Adobe 楷体 Std R" panose="02020400000000000000" pitchFamily="18" charset="-122"/>
              </a:rPr>
              <a:t> Yang. Student Life-Style Analysis and Health Monitoring with smartphone through Spark. 2015 International Conference on Computational Science and Engineering Applications.(EI</a:t>
            </a:r>
            <a:r>
              <a:rPr lang="zh-CN" altLang="en-US" sz="2000" dirty="0" smtClean="0">
                <a:latin typeface="Adobe 楷体 Std R" panose="02020400000000000000" pitchFamily="18" charset="-122"/>
                <a:ea typeface="Adobe 楷体 Std R" panose="02020400000000000000" pitchFamily="18" charset="-122"/>
              </a:rPr>
              <a:t>检索</a:t>
            </a:r>
            <a:r>
              <a:rPr lang="en-US" altLang="zh-CN" sz="2000" dirty="0" smtClean="0">
                <a:latin typeface="Adobe 楷体 Std R" panose="02020400000000000000" pitchFamily="18" charset="-122"/>
                <a:ea typeface="Adobe 楷体 Std R" panose="02020400000000000000" pitchFamily="18"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现在先进的压力计、光传感器、旨纹传感器、心跳</a:t>
            </a:r>
            <a:r>
              <a:rPr lang="zh-CN" altLang="en-US" sz="1600" spc="-5" dirty="0" smtClean="0">
                <a:latin typeface="楷体"/>
                <a:cs typeface="楷体"/>
              </a:rPr>
              <a:t>传</a:t>
            </a:r>
            <a:r>
              <a:rPr lang="zh-CN" altLang="en-US" sz="1600" spc="-5" dirty="0" smtClean="0">
                <a:latin typeface="Times New Roman"/>
                <a:cs typeface="Times New Roman"/>
              </a:rPr>
              <a:t> </a:t>
            </a:r>
            <a:r>
              <a:rPr lang="zh-CN" altLang="en-US" sz="1600" spc="25" dirty="0" smtClean="0">
                <a:latin typeface="楷体"/>
                <a:cs typeface="楷体"/>
              </a:rPr>
              <a:t>感器等。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心理学关系强度理论研究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关系亲密的两个用户会更加倾向于一起进行面对面的交流、共同进行社交活动等，反之通过对手机传感器数据的处理分析能够从中挖掘出人们现实生活中的关系强度</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研究理论显示相似产生喜欢，让人们走的更近，相似的人更容易建立友谊成为朋友等理论。</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12" grpId="0"/>
      <p:bldP spid="13" grpId="0"/>
      <p:bldP spid="14" grpId="0"/>
      <p:bldP spid="15" grpId="0"/>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来预测他们之间的关系</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等通过通话，短信记录，电话簿信息和问卷调查数据中的联系频率时长来对关系进行分类</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1015663"/>
            <a:chOff x="2067071" y="4024333"/>
            <a:chExt cx="6901079" cy="1015663"/>
          </a:xfrm>
        </p:grpSpPr>
        <p:sp>
          <p:nvSpPr>
            <p:cNvPr id="14" name="文本框 13"/>
            <p:cNvSpPr txBox="1"/>
            <p:nvPr/>
          </p:nvSpPr>
          <p:spPr>
            <a:xfrm>
              <a:off x="2344162" y="4024333"/>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等用户的通话和短信记录，提取出频率、时长、时域利用机器学习的方法对其进行建模用于关系分类</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7" y="3649288"/>
            <a:ext cx="7876738"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黑体 Std R" panose="020B0400000000000000" pitchFamily="34" charset="-122"/>
                <a:ea typeface="Adobe 黑体 Std R" panose="020B0400000000000000" pitchFamily="34" charset="-122"/>
              </a:rPr>
              <a:t>基于智能手机的非社交感知数据计算用户之间的关系强度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a:t>
            </a:r>
            <a:r>
              <a:rPr lang="zh-CN" altLang="en-US" sz="1600" spc="80" dirty="0" smtClean="0">
                <a:latin typeface="楷体"/>
                <a:cs typeface="楷体"/>
              </a:rPr>
              <a:t>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1830</Words>
  <Application>Microsoft Office PowerPoint</Application>
  <PresentationFormat>宽屏</PresentationFormat>
  <Paragraphs>175</Paragraphs>
  <Slides>32</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Adobe 黑体 Std R</vt:lpstr>
      <vt:lpstr>Adobe 楷体 Std R</vt:lpstr>
      <vt:lpstr>等线</vt:lpstr>
      <vt:lpstr>等线 Light</vt:lpstr>
      <vt:lpstr>楷体</vt:lpstr>
      <vt:lpstr>Arial</vt:lpstr>
      <vt:lpstr>Lucida Sans Unicode</vt:lpstr>
      <vt:lpstr>Times New Roman</vt:lpstr>
      <vt:lpstr>Verdana</vt:lpstr>
      <vt:lpstr>Wingdings</vt:lpstr>
      <vt:lpstr>微软雅黑</vt:lpstr>
      <vt:lpstr>Office 主题​​</vt:lpstr>
      <vt:lpstr>基于智能手机非社交感知数据的用户关系计算研究</vt:lpstr>
      <vt:lpstr>PowerPoint 演示文稿</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53</cp:revision>
  <dcterms:created xsi:type="dcterms:W3CDTF">2016-10-17T01:02:44Z</dcterms:created>
  <dcterms:modified xsi:type="dcterms:W3CDTF">2016-10-17T12:56:53Z</dcterms:modified>
</cp:coreProperties>
</file>